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Xv9X01AcSQ9T4E+Ze7zdMDbxC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b043e7c97_0_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ab043e7c97_0_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043e7c97_0_5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ab043e7c97_0_5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b043e7c97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ab043e7c97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b0c690c9d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gab0c690c9d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b043e7c97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ab043e7c97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5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6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4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7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2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7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2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2"/>
          <p:cNvSpPr txBox="1"/>
          <p:nvPr>
            <p:ph idx="3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3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4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homepages.inf.ed.ac.uk/rbf/CVonline/LOCAL_COPIES/MANDUCHI1/Bilateral_Filtering.html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Relationship Id="rId8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1645920" y="0"/>
            <a:ext cx="6966720" cy="393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AUB Robotics Club Computer Vision Workshop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5943600" y="6492240"/>
            <a:ext cx="3930120" cy="1065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Malek Itani – Fall 20</a:t>
            </a:r>
            <a:r>
              <a:rPr lang="en-US" sz="2600"/>
              <a:t>20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120" y="3408840"/>
            <a:ext cx="4570200" cy="305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3389400"/>
            <a:ext cx="3873240" cy="310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Reading and Displaying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840" y="1828800"/>
            <a:ext cx="4333680" cy="457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504000" y="1769050"/>
            <a:ext cx="4578900" cy="49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Quick detour: Get familiar with OpenCV </a:t>
            </a:r>
            <a:endParaRPr sz="3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Blurring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cv2.GaussianBlur(img, kernel, std_devX)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20" y="2659680"/>
            <a:ext cx="6581880" cy="413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Blurring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cv2.medianBlur(img, kernelsize)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480" y="2531520"/>
            <a:ext cx="6947640" cy="450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Blurring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cv2.bilateralFilter(img,diameter,sigmaColor,sigmaSpace)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800" y="3383280"/>
            <a:ext cx="8699040" cy="338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504000" y="1769040"/>
            <a:ext cx="9069900" cy="4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cv2.threshold(img, lowerlimit, upperlimit, mode)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Modes: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cv2.THRESH_BINARY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cv2.THRESH_BINARY_INV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cv2.THRESH_TRUNC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cv2.THRESH_TOZERO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cv2.THRESH_TOZERO_INV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400" y="3062160"/>
            <a:ext cx="4693320" cy="333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621000" y="1951920"/>
            <a:ext cx="550368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cv2.adaptiveThreshold(img, upperlimit, method, type, blocksize, c)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Types: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cv2.ADAPTIVE_THRESH_MEAN_C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cv2.ADAPTIVE_THRESH_GAUSSIAN_C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6480" y="1951920"/>
            <a:ext cx="3906000" cy="402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Thresholding++: Otsu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621000" y="1951920"/>
            <a:ext cx="94586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for bimodal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Finds an optimal threshold value and returns it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cv2.threshold(blur,0,255,cv2.THRESH_BINARY+cv2.THRESH_OTSU)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760" y="3916440"/>
            <a:ext cx="4753800" cy="3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b043e7c97_0_46"/>
          <p:cNvSpPr/>
          <p:nvPr/>
        </p:nvSpPr>
        <p:spPr>
          <a:xfrm>
            <a:off x="504000" y="301325"/>
            <a:ext cx="93150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Image Gradients and Edge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ab043e7c97_0_46"/>
          <p:cNvSpPr/>
          <p:nvPr/>
        </p:nvSpPr>
        <p:spPr>
          <a:xfrm>
            <a:off x="621000" y="1951925"/>
            <a:ext cx="4870500" cy="4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Derivative Kernels</a:t>
            </a:r>
            <a:endParaRPr sz="3200"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Find pixels where laplacian is 0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87" name="Google Shape;187;gab043e7c97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325" y="2033950"/>
            <a:ext cx="2119200" cy="14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ab043e7c97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8433" y="2110188"/>
            <a:ext cx="2197009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ab043e7c97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00" y="4793500"/>
            <a:ext cx="3098675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ab043e7c97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6413" y="4714879"/>
            <a:ext cx="3098675" cy="220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b043e7c97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4675" y="3553200"/>
            <a:ext cx="3535525" cy="11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ab043e7c97_0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4825" y="4805425"/>
            <a:ext cx="29241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b043e7c97_0_58"/>
          <p:cNvSpPr/>
          <p:nvPr/>
        </p:nvSpPr>
        <p:spPr>
          <a:xfrm>
            <a:off x="504000" y="301325"/>
            <a:ext cx="93150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Image Gradients and Edge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ab043e7c97_0_58"/>
          <p:cNvSpPr/>
          <p:nvPr/>
        </p:nvSpPr>
        <p:spPr>
          <a:xfrm>
            <a:off x="621000" y="1951925"/>
            <a:ext cx="8832900" cy="4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-US" sz="3200"/>
              <a:t>cv2.Laplacian(img,cv2.CV_8U)</a:t>
            </a:r>
            <a:endParaRPr sz="3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99" name="Google Shape;199;gab043e7c97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813" y="2612263"/>
            <a:ext cx="42672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Spaces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/>
          <p:nvPr/>
        </p:nvSpPr>
        <p:spPr>
          <a:xfrm>
            <a:off x="621000" y="195192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Different color representations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Color changes are interpreted differently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Think changes in brightness</a:t>
            </a:r>
            <a:endParaRPr sz="2600"/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 BGR, HSV, LAB, LVB, Grayscale, ...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680" y="3715200"/>
            <a:ext cx="4668120" cy="350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80" y="3731760"/>
            <a:ext cx="463104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Computer Vision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Allowing a Computer to ‘see’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 Input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Manipulation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043e7c97_0_23"/>
          <p:cNvSpPr/>
          <p:nvPr/>
        </p:nvSpPr>
        <p:spPr>
          <a:xfrm>
            <a:off x="504000" y="301325"/>
            <a:ext cx="95766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Spaces: Conversion Examples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ab043e7c97_0_23"/>
          <p:cNvSpPr/>
          <p:nvPr/>
        </p:nvSpPr>
        <p:spPr>
          <a:xfrm>
            <a:off x="621000" y="1951920"/>
            <a:ext cx="8886900" cy="4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gab043e7c9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375" y="1951925"/>
            <a:ext cx="4382725" cy="1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ab043e7c97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88" y="2299500"/>
            <a:ext cx="24574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ab043e7c97_0_23"/>
          <p:cNvSpPr txBox="1"/>
          <p:nvPr/>
        </p:nvSpPr>
        <p:spPr>
          <a:xfrm>
            <a:off x="1129600" y="1561625"/>
            <a:ext cx="789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BGR to HSV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7" name="Google Shape;217;gab043e7c97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1375" y="3376975"/>
            <a:ext cx="3135125" cy="10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ab043e7c97_0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850" y="4400150"/>
            <a:ext cx="1460925" cy="4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ab043e7c97_0_23"/>
          <p:cNvSpPr txBox="1"/>
          <p:nvPr/>
        </p:nvSpPr>
        <p:spPr>
          <a:xfrm>
            <a:off x="1229875" y="5328775"/>
            <a:ext cx="789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BGR to Grayscale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0" name="Google Shape;220;gab043e7c97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4455" y="6059203"/>
            <a:ext cx="6792636" cy="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Spaces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596850" y="1561680"/>
            <a:ext cx="8886900" cy="23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convert between color spaces: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cv2.cvtColor(img, code)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code: cv2.COLOR_BGR2HSV, cv2.COLOR_BGR2LAB, cv2.COLOR_BGR2GRAY, …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cv2.imshow assumes images are in BGR</a:t>
            </a:r>
            <a:endParaRPr sz="2400"/>
          </a:p>
        </p:txBody>
      </p: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00" y="3899160"/>
            <a:ext cx="3211560" cy="341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4560" y="3899160"/>
            <a:ext cx="3268440" cy="3414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9560" y="3899160"/>
            <a:ext cx="3198600" cy="339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Splitting &amp; Merging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7"/>
          <p:cNvSpPr/>
          <p:nvPr/>
        </p:nvSpPr>
        <p:spPr>
          <a:xfrm>
            <a:off x="621000" y="195192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an image into its constituent channels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B, G, R = cv2.split(img)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resulting image can be blurred, thresholded, …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merge back, use:</a:t>
            </a:r>
            <a:endParaRPr sz="1800"/>
          </a:p>
          <a:p>
            <a:pPr indent="-3937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○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cv2.merge((B, G, R))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Isolation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Obtain a mask: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cv2.inRange(img, lowerRange, upperRange)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Bitwise comprison: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cv2.bitwise_and(img, img, mask)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0240" y="4385880"/>
            <a:ext cx="2941200" cy="304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4389120"/>
            <a:ext cx="2497320" cy="301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Operations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Dilation: cv2.dilate(img,kernel,iterations = 1)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Erosion: cv2.erode(img,kernel,iterations = 1)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5029200"/>
            <a:ext cx="1747080" cy="234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960" y="5120640"/>
            <a:ext cx="1704960" cy="22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3931920" y="5852160"/>
            <a:ext cx="1552680" cy="638280"/>
          </a:xfrm>
          <a:custGeom>
            <a:rect b="b" l="l" r="r" t="t"/>
            <a:pathLst>
              <a:path extrusionOk="0" h="1780" w="4320">
                <a:moveTo>
                  <a:pt x="0" y="444"/>
                </a:moveTo>
                <a:lnTo>
                  <a:pt x="3239" y="444"/>
                </a:lnTo>
                <a:lnTo>
                  <a:pt x="3239" y="0"/>
                </a:lnTo>
                <a:lnTo>
                  <a:pt x="4319" y="889"/>
                </a:lnTo>
                <a:lnTo>
                  <a:pt x="3239" y="1779"/>
                </a:lnTo>
                <a:lnTo>
                  <a:pt x="3239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53" name="Google Shape;2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9400" y="2103120"/>
            <a:ext cx="1704960" cy="22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/>
          <p:nvPr/>
        </p:nvSpPr>
        <p:spPr>
          <a:xfrm>
            <a:off x="4023360" y="2834640"/>
            <a:ext cx="1552680" cy="638280"/>
          </a:xfrm>
          <a:custGeom>
            <a:rect b="b" l="l" r="r" t="t"/>
            <a:pathLst>
              <a:path extrusionOk="0" h="1780" w="4320">
                <a:moveTo>
                  <a:pt x="0" y="444"/>
                </a:moveTo>
                <a:lnTo>
                  <a:pt x="3239" y="444"/>
                </a:lnTo>
                <a:lnTo>
                  <a:pt x="3239" y="0"/>
                </a:lnTo>
                <a:lnTo>
                  <a:pt x="4319" y="889"/>
                </a:lnTo>
                <a:lnTo>
                  <a:pt x="3239" y="1779"/>
                </a:lnTo>
                <a:lnTo>
                  <a:pt x="3239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55" name="Google Shape;25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7040" y="2122920"/>
            <a:ext cx="1644120" cy="22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Operations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Others: Closing, Opening, Top Hat, Black Hat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cv2.MorphologyEx(img, type, kernel)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240" y="2926080"/>
            <a:ext cx="3002400" cy="20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240" y="2926080"/>
            <a:ext cx="3002400" cy="20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240" y="5212080"/>
            <a:ext cx="3002400" cy="200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8960" y="5212080"/>
            <a:ext cx="3002400" cy="2009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/>
          <p:nvPr/>
        </p:nvSpPr>
        <p:spPr>
          <a:xfrm>
            <a:off x="274320" y="3383280"/>
            <a:ext cx="1278360" cy="68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8138160" y="3337200"/>
            <a:ext cx="1369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8138160" y="5557680"/>
            <a:ext cx="1369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182880" y="5649120"/>
            <a:ext cx="13698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Hat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Contours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on Grayscale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_,contours,hierarchy=cv2.findContours(img,flag, approximationType)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Returns a list of contours, and its hierarchy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cv2.drawContours(img, c, countour #, color, thickness)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Flags: RETR_EXTERNAL, RETR_TREE, RETR_LIST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Approximations: CHAIN_APPROX_SIMPLE/NONE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Drawing Shapes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cv2.line(img, p1,p2,color,thickness)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Circles: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cv2.circle(img, center, radius, color, thickness)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Rectangles: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cv2.rectangle(img,upperLeft,bottomRight,color,thickness)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0" y="5090400"/>
            <a:ext cx="2398320" cy="213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0280" y="5113440"/>
            <a:ext cx="2128320" cy="210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4800" y="5029200"/>
            <a:ext cx="2009880" cy="217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Bounding Shapes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 the shape of a contour with a shape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object tracking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Enclosing Circle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(x,y),radius = cv2.minEnclosingCircle(contours)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919680"/>
            <a:ext cx="3655800" cy="35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Bounding Shapes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621000" y="182880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Bounding Rectangle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x,y,w,h = cv2.boundingRect(contours)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519000"/>
            <a:ext cx="3689640" cy="361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is it used?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Detection, Face Recognition, Self-Driving Cars, Medical Purposes, ...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8280" y="3128760"/>
            <a:ext cx="1630440" cy="15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4080" y="3566160"/>
            <a:ext cx="2495160" cy="109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160" y="4572000"/>
            <a:ext cx="1200600" cy="173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51760" y="6035040"/>
            <a:ext cx="3259080" cy="11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3120" y="4813560"/>
            <a:ext cx="2449080" cy="22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66160" y="4611240"/>
            <a:ext cx="2741400" cy="154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Bounding Shapes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Fitting a Line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[vx,vy,x,y] = cv2.fitLine(cnt, cv2.DIST_L2,0,0.01)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000" y="3282120"/>
            <a:ext cx="4016880" cy="377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</a:t>
            </a:r>
            <a:r>
              <a:rPr lang="en-US" sz="4400"/>
              <a:t>Drawing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Trajectories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→ Process → Isolate → Manipulate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 centers in a list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70"/>
              <a:buFont typeface="Noto Sans Symbols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loop, draw lines connecting consecutive centers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520" y="3456720"/>
            <a:ext cx="4731120" cy="3856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with Computer Vision: Haar-like Features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 computers to look for certain features in an image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Images vs Negative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a paper published in 2001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 on grayscale images</a:t>
            </a:r>
            <a:endParaRPr sz="1800"/>
          </a:p>
          <a:p>
            <a:pPr indent="-3937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 useful for face recognition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7705" y="4063090"/>
            <a:ext cx="4057200" cy="313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a Cascade Classifier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621000" y="1737360"/>
            <a:ext cx="888696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data is stored in XML files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face_cascade = cv2.CascadeClassifier(pathToXML)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faces = face_cascade.detectMultiScale(img, weight, numNeighbours)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(x,y,w,h) in faces: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cv2.rectangle(img,(x,y),(x+w,y+h),(255,0,0),2)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4754880"/>
            <a:ext cx="2649960" cy="264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0040" y="4754880"/>
            <a:ext cx="3049200" cy="264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Computer Vision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491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treated as matrices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lang="en-US" sz="2900"/>
              <a:t>Matrix entries represent pixel values</a:t>
            </a:r>
            <a:endParaRPr sz="2900"/>
          </a:p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Grayscale images: 1 value per entry</a:t>
            </a:r>
            <a:endParaRPr sz="2900"/>
          </a:p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Color images: 3 values (sometimes 4)</a:t>
            </a:r>
            <a:endParaRPr sz="2900"/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○"/>
            </a:pPr>
            <a:r>
              <a:rPr lang="en-US" sz="2900"/>
              <a:t>(R,G,B)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5000" y="2400480"/>
            <a:ext cx="1702800" cy="17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3931920" y="3017520"/>
            <a:ext cx="2192760" cy="363960"/>
          </a:xfrm>
          <a:custGeom>
            <a:rect b="b" l="l" r="r" t="t"/>
            <a:pathLst>
              <a:path extrusionOk="0" h="1018" w="6098">
                <a:moveTo>
                  <a:pt x="0" y="254"/>
                </a:moveTo>
                <a:lnTo>
                  <a:pt x="4572" y="254"/>
                </a:lnTo>
                <a:lnTo>
                  <a:pt x="4572" y="0"/>
                </a:lnTo>
                <a:lnTo>
                  <a:pt x="6097" y="508"/>
                </a:lnTo>
                <a:lnTo>
                  <a:pt x="4572" y="1017"/>
                </a:lnTo>
                <a:lnTo>
                  <a:pt x="4572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8" name="Google Shape;8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920" y="2594880"/>
            <a:ext cx="1609560" cy="16095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0c690c9d_0_0"/>
          <p:cNvSpPr/>
          <p:nvPr/>
        </p:nvSpPr>
        <p:spPr>
          <a:xfrm>
            <a:off x="504000" y="301320"/>
            <a:ext cx="9069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Computer Vision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ab0c690c9d_0_0"/>
          <p:cNvSpPr/>
          <p:nvPr/>
        </p:nvSpPr>
        <p:spPr>
          <a:xfrm>
            <a:off x="504000" y="1769042"/>
            <a:ext cx="90699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lang="en-US" sz="2900"/>
              <a:t>Example (RGB)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95" name="Google Shape;95;gab0c690c9d_0_0"/>
          <p:cNvSpPr/>
          <p:nvPr/>
        </p:nvSpPr>
        <p:spPr>
          <a:xfrm>
            <a:off x="504000" y="4510873"/>
            <a:ext cx="90699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Noto Sans Symbols"/>
              <a:buChar char="●"/>
            </a:pPr>
            <a:r>
              <a:rPr lang="en-US" sz="2900">
                <a:solidFill>
                  <a:schemeClr val="dk1"/>
                </a:solidFill>
              </a:rPr>
              <a:t>Images can be displayed using matplotlib’s imshow() method</a:t>
            </a:r>
            <a:endParaRPr sz="2900"/>
          </a:p>
          <a:p>
            <a:pPr indent="-41490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lang="en-US" sz="2900"/>
              <a:t>*** Color images are BGR in OpenCV ****</a:t>
            </a:r>
            <a:endParaRPr sz="2900"/>
          </a:p>
          <a:p>
            <a:pPr indent="-41490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Powerful representation: All operations are equivalent to mathematical operations</a:t>
            </a:r>
            <a:endParaRPr sz="2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96" name="Google Shape;96;gab0c690c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150" y="2453654"/>
            <a:ext cx="1682931" cy="168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ab0c690c9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75" y="2500623"/>
            <a:ext cx="4714425" cy="15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b043e7c97_0_6"/>
          <p:cNvSpPr/>
          <p:nvPr/>
        </p:nvSpPr>
        <p:spPr>
          <a:xfrm>
            <a:off x="504000" y="301320"/>
            <a:ext cx="9069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Convolution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ab043e7c97_0_6"/>
          <p:cNvSpPr/>
          <p:nvPr/>
        </p:nvSpPr>
        <p:spPr>
          <a:xfrm>
            <a:off x="505363" y="1369177"/>
            <a:ext cx="90699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</a:pPr>
            <a:r>
              <a:rPr lang="en-US" sz="2900"/>
              <a:t>A mathematical operation between two matrices</a:t>
            </a:r>
            <a:endParaRPr sz="2900"/>
          </a:p>
          <a:p>
            <a:pPr indent="-41490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Go over every pixel, assign a new value as a weighted sum of surrounding pixels.</a:t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grpSp>
        <p:nvGrpSpPr>
          <p:cNvPr id="104" name="Google Shape;104;gab043e7c97_0_6"/>
          <p:cNvGrpSpPr/>
          <p:nvPr/>
        </p:nvGrpSpPr>
        <p:grpSpPr>
          <a:xfrm>
            <a:off x="3471725" y="2797302"/>
            <a:ext cx="2676150" cy="1412223"/>
            <a:chOff x="3384825" y="2484502"/>
            <a:chExt cx="2676150" cy="1412223"/>
          </a:xfrm>
        </p:grpSpPr>
        <p:pic>
          <p:nvPicPr>
            <p:cNvPr id="105" name="Google Shape;105;gab043e7c97_0_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4825" y="2484502"/>
              <a:ext cx="2581250" cy="102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gab043e7c97_0_6"/>
            <p:cNvSpPr/>
            <p:nvPr/>
          </p:nvSpPr>
          <p:spPr>
            <a:xfrm>
              <a:off x="3384825" y="3285025"/>
              <a:ext cx="9384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Output Image</a:t>
              </a:r>
              <a:endParaRPr/>
            </a:p>
          </p:txBody>
        </p:sp>
        <p:sp>
          <p:nvSpPr>
            <p:cNvPr id="107" name="Google Shape;107;gab043e7c97_0_6"/>
            <p:cNvSpPr/>
            <p:nvPr/>
          </p:nvSpPr>
          <p:spPr>
            <a:xfrm>
              <a:off x="4323225" y="3285025"/>
              <a:ext cx="9384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Input</a:t>
              </a:r>
              <a:r>
                <a:rPr lang="en-US"/>
                <a:t> Image</a:t>
              </a:r>
              <a:endParaRPr/>
            </a:p>
          </p:txBody>
        </p:sp>
        <p:sp>
          <p:nvSpPr>
            <p:cNvPr id="108" name="Google Shape;108;gab043e7c97_0_6"/>
            <p:cNvSpPr/>
            <p:nvPr/>
          </p:nvSpPr>
          <p:spPr>
            <a:xfrm>
              <a:off x="5122575" y="3285025"/>
              <a:ext cx="938400" cy="61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kernel/ filter</a:t>
              </a:r>
              <a:endParaRPr/>
            </a:p>
          </p:txBody>
        </p:sp>
      </p:grpSp>
      <p:pic>
        <p:nvPicPr>
          <p:cNvPr id="109" name="Google Shape;109;gab043e7c9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75" y="4417650"/>
            <a:ext cx="6855300" cy="28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Blurring Images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Quick way to remove noise</a:t>
            </a:r>
            <a:endParaRPr sz="2900"/>
          </a:p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Good when details aren’t important</a:t>
            </a:r>
            <a:endParaRPr sz="2900"/>
          </a:p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Easier to process images</a:t>
            </a:r>
            <a:endParaRPr sz="2900"/>
          </a:p>
          <a:p>
            <a:pPr indent="-412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Intuitive mathematical interpretation: Averaging</a:t>
            </a:r>
            <a:endParaRPr sz="2900"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4480560"/>
            <a:ext cx="7465680" cy="28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Approach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504000" y="1769040"/>
            <a:ext cx="9069840" cy="4995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640" y="1923840"/>
            <a:ext cx="3848400" cy="237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>
            <a:off x="731520" y="5082120"/>
            <a:ext cx="8502840" cy="768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the average of the 3x3 pixels around every pixel in the image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720" y="2185200"/>
            <a:ext cx="4014720" cy="4945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- OpenCV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504000" y="1769040"/>
            <a:ext cx="9069840" cy="438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Vision Library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bindings in Python, C++ and Java (Android)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commonly used, largest support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2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libraries include: scikit-image, SimpleCV, ...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2018-04-09T12:43:03Z</dcterms:created>
</cp:coreProperties>
</file>